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4" r:id="rId1"/>
  </p:sldMasterIdLst>
  <p:notesMasterIdLst>
    <p:notesMasterId r:id="rId21"/>
  </p:notesMasterIdLst>
  <p:handoutMasterIdLst>
    <p:handoutMasterId r:id="rId22"/>
  </p:handoutMasterIdLst>
  <p:sldIdLst>
    <p:sldId id="257" r:id="rId2"/>
    <p:sldId id="286" r:id="rId3"/>
    <p:sldId id="258" r:id="rId4"/>
    <p:sldId id="375" r:id="rId5"/>
    <p:sldId id="260" r:id="rId6"/>
    <p:sldId id="332" r:id="rId7"/>
    <p:sldId id="333" r:id="rId8"/>
    <p:sldId id="357" r:id="rId9"/>
    <p:sldId id="262" r:id="rId10"/>
    <p:sldId id="368" r:id="rId11"/>
    <p:sldId id="359" r:id="rId12"/>
    <p:sldId id="360" r:id="rId13"/>
    <p:sldId id="361" r:id="rId14"/>
    <p:sldId id="365" r:id="rId15"/>
    <p:sldId id="371" r:id="rId16"/>
    <p:sldId id="373" r:id="rId17"/>
    <p:sldId id="374" r:id="rId18"/>
    <p:sldId id="369" r:id="rId19"/>
    <p:sldId id="366" r:id="rId20"/>
  </p:sldIdLst>
  <p:sldSz cx="9144000" cy="6858000" type="screen4x3"/>
  <p:notesSz cx="6794500" cy="99314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štýlu, mriežka tabuľ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vetlý štýl 2 - zvýrazneni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redný štýl 1 - zvýrazneni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>
      <p:cViewPr varScale="1">
        <p:scale>
          <a:sx n="82" d="100"/>
          <a:sy n="82" d="100"/>
        </p:scale>
        <p:origin x="160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l4\My%20Documents\lhp%20sumar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rtin%20Mat&#250;&#353;\Pro%20silva\Prezent&#225;cia\lhp%20sumar%20nov&#253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rtin%20Mat&#250;&#353;\Pro%20silva\Prezent&#225;cia\lhp%20sumar%20nov&#253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ZALOHY-DOCH\data\MMat&#250;&#353;\Z&#225;loha%20PC%2018.2.2014\Pro%20silva\K&#243;pia%20-%20Grafy-rozbor2013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rtin%20Mat&#250;&#353;\Pro%20silva\Prezent&#225;cia\eva%20aktualizovan&#233;\Graf%20%20podiel%20PZ%20na%20&#356;OP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894368824053948E-2"/>
          <c:y val="9.1096803248119848E-2"/>
          <c:w val="0.83710187389367685"/>
          <c:h val="0.7963586723241417"/>
        </c:manualLayout>
      </c:layout>
      <c:ofPieChart>
        <c:ofPieType val="bar"/>
        <c:varyColors val="1"/>
        <c:ser>
          <c:idx val="0"/>
          <c:order val="0"/>
          <c:dPt>
            <c:idx val="12"/>
            <c:bubble3D val="0"/>
            <c:explosion val="37"/>
          </c:dPt>
          <c:dLbls>
            <c:dLbl>
              <c:idx val="0"/>
              <c:layout>
                <c:manualLayout>
                  <c:x val="9.3550806149231649E-4"/>
                  <c:y val="-4.4069455487445224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800"/>
                    </a:pPr>
                    <a:r>
                      <a:rPr lang="en-US" sz="1600" dirty="0">
                        <a:latin typeface="+mn-lt"/>
                        <a:cs typeface="Arial" pitchFamily="34" charset="0"/>
                      </a:rPr>
                      <a:t>Dub
15%</a:t>
                    </a:r>
                    <a:endParaRPr lang="en-US" sz="1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3181209491670682E-2"/>
                  <c:y val="-7.035830618892515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5166452407734747E-2"/>
                  <c:y val="-7.65446664443818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 rot="0" vert="horz"/>
                  <a:lstStyle/>
                  <a:p>
                    <a:pPr>
                      <a:defRPr sz="1800"/>
                    </a:pPr>
                    <a:r>
                      <a:rPr lang="en-US" sz="1600" dirty="0" err="1">
                        <a:latin typeface="+mn-lt"/>
                        <a:cs typeface="Arial" pitchFamily="34" charset="0"/>
                      </a:rPr>
                      <a:t>Breza</a:t>
                    </a:r>
                    <a:r>
                      <a:rPr lang="en-US" sz="1600" dirty="0">
                        <a:latin typeface="+mn-lt"/>
                        <a:cs typeface="Arial" pitchFamily="34" charset="0"/>
                      </a:rPr>
                      <a:t>
1%</a:t>
                    </a:r>
                    <a:endParaRPr lang="en-US" sz="1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7114790798209114E-3"/>
                  <c:y val="2.035292985161574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8973297980609682E-2"/>
                  <c:y val="-0.11268634743132691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800"/>
                    </a:pPr>
                    <a:r>
                      <a:rPr lang="en-US" sz="1600" dirty="0" err="1">
                        <a:latin typeface="+mn-lt"/>
                        <a:cs typeface="Arial" pitchFamily="34" charset="0"/>
                      </a:rPr>
                      <a:t>Lipa</a:t>
                    </a:r>
                    <a:r>
                      <a:rPr lang="en-US" sz="1600" dirty="0">
                        <a:latin typeface="+mn-lt"/>
                        <a:cs typeface="Arial" pitchFamily="34" charset="0"/>
                      </a:rPr>
                      <a:t>
</a:t>
                    </a:r>
                    <a:r>
                      <a:rPr lang="en-US" sz="1600" dirty="0" smtClean="0">
                        <a:latin typeface="+mn-lt"/>
                        <a:cs typeface="Arial" pitchFamily="34" charset="0"/>
                      </a:rPr>
                      <a:t>1,5%</a:t>
                    </a:r>
                    <a:endParaRPr lang="en-US" sz="1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 rot="0" vert="horz"/>
                  <a:lstStyle/>
                  <a:p>
                    <a:pPr>
                      <a:defRPr sz="1800"/>
                    </a:pPr>
                    <a:r>
                      <a:rPr lang="en-US" sz="1600" dirty="0" smtClean="0">
                        <a:latin typeface="+mn-lt"/>
                        <a:cs typeface="Arial" pitchFamily="34" charset="0"/>
                      </a:rPr>
                      <a:t>O</a:t>
                    </a:r>
                    <a:r>
                      <a:rPr lang="en-US" sz="1600" dirty="0" err="1" smtClean="0">
                        <a:latin typeface="+mn-lt"/>
                        <a:cs typeface="Arial" pitchFamily="34" charset="0"/>
                      </a:rPr>
                      <a:t>st.list</a:t>
                    </a:r>
                    <a:r>
                      <a:rPr lang="en-US" sz="1600" dirty="0">
                        <a:latin typeface="+mn-lt"/>
                        <a:cs typeface="Arial" pitchFamily="34" charset="0"/>
                      </a:rPr>
                      <a:t>
</a:t>
                    </a:r>
                    <a:r>
                      <a:rPr lang="en-US" sz="1600" dirty="0" smtClean="0">
                        <a:latin typeface="+mn-lt"/>
                        <a:cs typeface="Arial" pitchFamily="34" charset="0"/>
                      </a:rPr>
                      <a:t>0,5%</a:t>
                    </a:r>
                    <a:endParaRPr lang="en-US" sz="1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13585462531469267"/>
                  <c:y val="9.741209058965361E-3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800"/>
                    </a:pPr>
                    <a:r>
                      <a:rPr lang="en-US" sz="1600" dirty="0" err="1" smtClean="0">
                        <a:latin typeface="+mn-lt"/>
                        <a:cs typeface="Arial" pitchFamily="34" charset="0"/>
                      </a:rPr>
                      <a:t>Smrek</a:t>
                    </a:r>
                    <a:r>
                      <a:rPr lang="en-US" sz="1600" dirty="0">
                        <a:latin typeface="+mn-lt"/>
                        <a:cs typeface="Arial" pitchFamily="34" charset="0"/>
                      </a:rPr>
                      <a:t>
</a:t>
                    </a:r>
                    <a:r>
                      <a:rPr lang="en-US" sz="1600" dirty="0" smtClean="0">
                        <a:latin typeface="+mn-lt"/>
                        <a:cs typeface="Arial" pitchFamily="34" charset="0"/>
                      </a:rPr>
                      <a:t>4,5</a:t>
                    </a:r>
                    <a:r>
                      <a:rPr lang="en-US" sz="1600" dirty="0">
                        <a:latin typeface="+mn-lt"/>
                        <a:cs typeface="Arial" pitchFamily="34" charset="0"/>
                      </a:rPr>
                      <a:t>%</a:t>
                    </a:r>
                    <a:endParaRPr lang="en-US" sz="1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13676094059671132"/>
                  <c:y val="9.6888866090435902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0934155551984566"/>
                  <c:y val="3.4122444792120859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0.10054153945042583"/>
                  <c:y val="-1.3099079227474426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err="1" smtClean="0">
                        <a:latin typeface="+mn-lt"/>
                        <a:cs typeface="Arial" pitchFamily="34" charset="0"/>
                      </a:rPr>
                      <a:t>Smrekovec</a:t>
                    </a:r>
                    <a:r>
                      <a:rPr lang="en-US" sz="1600" dirty="0">
                        <a:latin typeface="+mn-lt"/>
                        <a:cs typeface="Arial" pitchFamily="34" charset="0"/>
                      </a:rPr>
                      <a:t>
</a:t>
                    </a:r>
                    <a:r>
                      <a:rPr lang="en-US" sz="1600" dirty="0" smtClean="0">
                        <a:latin typeface="+mn-lt"/>
                        <a:cs typeface="Arial" pitchFamily="34" charset="0"/>
                      </a:rPr>
                      <a:t>1,5%</a:t>
                    </a:r>
                    <a:endParaRPr lang="en-US" sz="1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 rot="0" vert="horz"/>
                  <a:lstStyle/>
                  <a:p>
                    <a:pPr>
                      <a:defRPr sz="1400"/>
                    </a:pPr>
                    <a:r>
                      <a:rPr lang="en-US" sz="1600" dirty="0">
                        <a:solidFill>
                          <a:sysClr val="windowText" lastClr="000000"/>
                        </a:solidFill>
                        <a:latin typeface="+mn-lt"/>
                        <a:cs typeface="Arial" pitchFamily="34" charset="0"/>
                      </a:rPr>
                      <a:t>Ihličnaté
14%</a:t>
                    </a:r>
                    <a:endParaRPr lang="en-US" sz="1400" dirty="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sk-SK" sz="1400">
                        <a:solidFill>
                          <a:sysClr val="windowText" lastClr="000000"/>
                        </a:solidFill>
                        <a:latin typeface="+mn-lt"/>
                        <a:cs typeface="Arial" pitchFamily="34" charset="0"/>
                      </a:rPr>
                      <a:t>listnaté</a:t>
                    </a:r>
                    <a:r>
                      <a:rPr lang="en-US" sz="1400">
                        <a:solidFill>
                          <a:sysClr val="windowText" lastClr="000000"/>
                        </a:solidFill>
                        <a:latin typeface="+mn-lt"/>
                        <a:cs typeface="Arial" pitchFamily="34" charset="0"/>
                      </a:rPr>
                      <a:t>
1</a:t>
                    </a:r>
                    <a:r>
                      <a:rPr lang="sk-SK" sz="1400">
                        <a:solidFill>
                          <a:sysClr val="windowText" lastClr="000000"/>
                        </a:solidFill>
                        <a:latin typeface="+mn-lt"/>
                        <a:cs typeface="Arial" pitchFamily="34" charset="0"/>
                      </a:rPr>
                      <a:t>4</a:t>
                    </a:r>
                    <a:r>
                      <a:rPr lang="en-US" sz="1400">
                        <a:solidFill>
                          <a:sysClr val="windowText" lastClr="000000"/>
                        </a:solidFill>
                        <a:latin typeface="+mn-lt"/>
                        <a:cs typeface="Arial" pitchFamily="34" charset="0"/>
                      </a:rPr>
                      <a:t>%</a:t>
                    </a:r>
                    <a:endParaRPr lang="en-US" sz="1200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sk-SK" sz="1400" b="1">
                        <a:solidFill>
                          <a:sysClr val="windowText" lastClr="000000"/>
                        </a:solidFill>
                        <a:latin typeface="+mn-lt"/>
                        <a:cs typeface="Arial" pitchFamily="34" charset="0"/>
                      </a:rPr>
                      <a:t>ihličnaté  14%</a:t>
                    </a:r>
                    <a:endParaRPr lang="sk-SK" sz="1200" b="1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k-SK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'zastupenie drevín'!$A$32:$A$43</c:f>
              <c:strCache>
                <c:ptCount val="12"/>
                <c:pt idx="0">
                  <c:v>Dub</c:v>
                </c:pt>
                <c:pt idx="1">
                  <c:v>Hrab</c:v>
                </c:pt>
                <c:pt idx="2">
                  <c:v>Jaseň</c:v>
                </c:pt>
                <c:pt idx="3">
                  <c:v>Javor</c:v>
                </c:pt>
                <c:pt idx="4">
                  <c:v>Breza</c:v>
                </c:pt>
                <c:pt idx="5">
                  <c:v>Buk</c:v>
                </c:pt>
                <c:pt idx="6">
                  <c:v>Lipa</c:v>
                </c:pt>
                <c:pt idx="7">
                  <c:v>ost.list</c:v>
                </c:pt>
                <c:pt idx="8">
                  <c:v>Smrek</c:v>
                </c:pt>
                <c:pt idx="9">
                  <c:v>Jedľa</c:v>
                </c:pt>
                <c:pt idx="10">
                  <c:v>Borovica</c:v>
                </c:pt>
                <c:pt idx="11">
                  <c:v>Smrekovec</c:v>
                </c:pt>
              </c:strCache>
            </c:strRef>
          </c:cat>
          <c:val>
            <c:numRef>
              <c:f>'zastupenie drevín'!$B$32:$B$43</c:f>
              <c:numCache>
                <c:formatCode>General</c:formatCode>
                <c:ptCount val="12"/>
                <c:pt idx="0">
                  <c:v>15.15</c:v>
                </c:pt>
                <c:pt idx="1">
                  <c:v>7.4700000000000024</c:v>
                </c:pt>
                <c:pt idx="2">
                  <c:v>2.08</c:v>
                </c:pt>
                <c:pt idx="3">
                  <c:v>3.38</c:v>
                </c:pt>
                <c:pt idx="4">
                  <c:v>1.05</c:v>
                </c:pt>
                <c:pt idx="5">
                  <c:v>55.260000000000012</c:v>
                </c:pt>
                <c:pt idx="6">
                  <c:v>0.6900000000000015</c:v>
                </c:pt>
                <c:pt idx="7">
                  <c:v>0.25</c:v>
                </c:pt>
                <c:pt idx="8">
                  <c:v>4.4000000000000004</c:v>
                </c:pt>
                <c:pt idx="9">
                  <c:v>5.79</c:v>
                </c:pt>
                <c:pt idx="10">
                  <c:v>2.2799999999999998</c:v>
                </c:pt>
                <c:pt idx="11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4"/>
        <c:secondPieSize val="75"/>
        <c:serLines/>
      </c:ofPieChart>
    </c:plotArea>
    <c:plotVisOnly val="1"/>
    <c:dispBlanksAs val="zero"/>
    <c:showDLblsOverMax val="0"/>
  </c:chart>
  <c:txPr>
    <a:bodyPr/>
    <a:lstStyle/>
    <a:p>
      <a:pPr>
        <a:defRPr sz="1600"/>
      </a:pPr>
      <a:endParaRPr lang="sk-S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Skutočná veková štruktúra lesov v %</c:v>
          </c:tx>
          <c:spPr>
            <a:gradFill rotWithShape="1">
              <a:gsLst>
                <a:gs pos="0">
                  <a:schemeClr val="accent1">
                    <a:shade val="63000"/>
                    <a:satMod val="165000"/>
                  </a:schemeClr>
                </a:gs>
                <a:gs pos="30000">
                  <a:schemeClr val="accent1">
                    <a:shade val="58000"/>
                    <a:satMod val="165000"/>
                  </a:schemeClr>
                </a:gs>
                <a:gs pos="75000">
                  <a:schemeClr val="accent1">
                    <a:shade val="30000"/>
                    <a:satMod val="175000"/>
                  </a:schemeClr>
                </a:gs>
                <a:gs pos="100000">
                  <a:schemeClr val="accent1">
                    <a:shade val="15000"/>
                    <a:satMod val="175000"/>
                  </a:schemeClr>
                </a:gs>
              </a:gsLst>
              <a:path path="circle">
                <a:fillToRect l="5000" t="100000" r="120000" b="10000"/>
              </a:path>
            </a:gradFill>
            <a:ln>
              <a:noFill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0"/>
              </a:lightRig>
            </a:scene3d>
            <a:sp3d>
              <a:bevelT w="47625" h="69850"/>
              <a:contourClr>
                <a:schemeClr val="lt1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'plochy drevín'!$B$1:$P$1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'plochy drevín'!$B$6:$P$6</c:f>
              <c:numCache>
                <c:formatCode>0.0%</c:formatCode>
                <c:ptCount val="15"/>
                <c:pt idx="0">
                  <c:v>8.0209214309878193E-2</c:v>
                </c:pt>
                <c:pt idx="1">
                  <c:v>8.3830556495263872E-2</c:v>
                </c:pt>
                <c:pt idx="2">
                  <c:v>5.2743360960757775E-2</c:v>
                </c:pt>
                <c:pt idx="3">
                  <c:v>4.1123456529093369E-2</c:v>
                </c:pt>
                <c:pt idx="4">
                  <c:v>4.763246363328822E-2</c:v>
                </c:pt>
                <c:pt idx="5">
                  <c:v>4.877473782138024E-2</c:v>
                </c:pt>
                <c:pt idx="6">
                  <c:v>5.5333432002706365E-2</c:v>
                </c:pt>
                <c:pt idx="7">
                  <c:v>0.10807573579161027</c:v>
                </c:pt>
                <c:pt idx="8">
                  <c:v>0.11502716931664411</c:v>
                </c:pt>
                <c:pt idx="9">
                  <c:v>0.10801441982408659</c:v>
                </c:pt>
                <c:pt idx="10">
                  <c:v>9.0036683863328817E-2</c:v>
                </c:pt>
                <c:pt idx="11">
                  <c:v>6.2736806495263878E-2</c:v>
                </c:pt>
                <c:pt idx="12">
                  <c:v>4.4174454499323411E-2</c:v>
                </c:pt>
                <c:pt idx="13">
                  <c:v>2.7976467354533151E-2</c:v>
                </c:pt>
                <c:pt idx="14">
                  <c:v>3.4311041102841673E-2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2208000"/>
        <c:axId val="122590552"/>
      </c:barChart>
      <c:lineChart>
        <c:grouping val="standard"/>
        <c:varyColors val="0"/>
        <c:ser>
          <c:idx val="1"/>
          <c:order val="1"/>
          <c:tx>
            <c:v>Normálna veková štruktúra v %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</c:spPr>
          <c:marker>
            <c:symbol val="none"/>
          </c:marker>
          <c:cat>
            <c:numRef>
              <c:f>'plochy drevín'!$B$1:$P$1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'plochy drevín'!$B$7:$P$7</c:f>
              <c:numCache>
                <c:formatCode>0.0%</c:formatCode>
                <c:ptCount val="15"/>
                <c:pt idx="0">
                  <c:v>8.3000000000000004E-2</c:v>
                </c:pt>
                <c:pt idx="1">
                  <c:v>8.3000000000000004E-2</c:v>
                </c:pt>
                <c:pt idx="2">
                  <c:v>8.3000000000000004E-2</c:v>
                </c:pt>
                <c:pt idx="3">
                  <c:v>8.3000000000000004E-2</c:v>
                </c:pt>
                <c:pt idx="4">
                  <c:v>8.3000000000000004E-2</c:v>
                </c:pt>
                <c:pt idx="5">
                  <c:v>8.3000000000000004E-2</c:v>
                </c:pt>
                <c:pt idx="6">
                  <c:v>8.3000000000000004E-2</c:v>
                </c:pt>
                <c:pt idx="7">
                  <c:v>8.3000000000000004E-2</c:v>
                </c:pt>
                <c:pt idx="8">
                  <c:v>8.3000000000000004E-2</c:v>
                </c:pt>
                <c:pt idx="9">
                  <c:v>8.3000000000000004E-2</c:v>
                </c:pt>
                <c:pt idx="10">
                  <c:v>7.1999999999999995E-2</c:v>
                </c:pt>
                <c:pt idx="11">
                  <c:v>5.1999999999999998E-2</c:v>
                </c:pt>
                <c:pt idx="12">
                  <c:v>3.2000000000000001E-2</c:v>
                </c:pt>
                <c:pt idx="13">
                  <c:v>1.4E-2</c:v>
                </c:pt>
                <c:pt idx="14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218656"/>
        <c:axId val="172235440"/>
      </c:lineChart>
      <c:catAx>
        <c:axId val="17220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22590552"/>
        <c:crosses val="autoZero"/>
        <c:auto val="1"/>
        <c:lblAlgn val="ctr"/>
        <c:lblOffset val="100"/>
        <c:noMultiLvlLbl val="0"/>
      </c:catAx>
      <c:valAx>
        <c:axId val="12259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72208000"/>
        <c:crosses val="autoZero"/>
        <c:crossBetween val="between"/>
      </c:valAx>
      <c:valAx>
        <c:axId val="172235440"/>
        <c:scaling>
          <c:orientation val="minMax"/>
        </c:scaling>
        <c:delete val="1"/>
        <c:axPos val="r"/>
        <c:numFmt formatCode="0.0%" sourceLinked="1"/>
        <c:majorTickMark val="none"/>
        <c:minorTickMark val="none"/>
        <c:tickLblPos val="nextTo"/>
        <c:crossAx val="173218656"/>
        <c:crosses val="max"/>
        <c:crossBetween val="between"/>
      </c:valAx>
      <c:catAx>
        <c:axId val="173218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22354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9355170009358E-2"/>
          <c:y val="0.14650186717604854"/>
          <c:w val="0.88911448283865635"/>
          <c:h val="0.76924696539094228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63000"/>
                    <a:satMod val="165000"/>
                  </a:schemeClr>
                </a:gs>
                <a:gs pos="30000">
                  <a:schemeClr val="accent1">
                    <a:shade val="58000"/>
                    <a:satMod val="165000"/>
                  </a:schemeClr>
                </a:gs>
                <a:gs pos="75000">
                  <a:schemeClr val="accent1">
                    <a:shade val="30000"/>
                    <a:satMod val="175000"/>
                  </a:schemeClr>
                </a:gs>
                <a:gs pos="100000">
                  <a:schemeClr val="accent1">
                    <a:shade val="15000"/>
                    <a:satMod val="175000"/>
                  </a:schemeClr>
                </a:gs>
              </a:gsLst>
              <a:path path="circle">
                <a:fillToRect l="5000" t="100000" r="120000" b="10000"/>
              </a:path>
            </a:gradFill>
            <a:ln>
              <a:noFill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0"/>
              </a:lightRig>
            </a:scene3d>
            <a:sp3d>
              <a:bevelT w="47625" h="69850"/>
              <a:contourClr>
                <a:schemeClr val="lt1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'zásoby drevín'!$B$1:$P$1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'zásoby drevín'!$B$6:$P$6</c:f>
              <c:numCache>
                <c:formatCode>0.0%</c:formatCode>
                <c:ptCount val="15"/>
                <c:pt idx="0">
                  <c:v>9.625897205813811E-6</c:v>
                </c:pt>
                <c:pt idx="1">
                  <c:v>2.6823525153720764E-3</c:v>
                </c:pt>
                <c:pt idx="2">
                  <c:v>1.5543321254115793E-2</c:v>
                </c:pt>
                <c:pt idx="3">
                  <c:v>2.2260272324332669E-2</c:v>
                </c:pt>
                <c:pt idx="4">
                  <c:v>3.5445056245079966E-2</c:v>
                </c:pt>
                <c:pt idx="5">
                  <c:v>4.301967475633485E-2</c:v>
                </c:pt>
                <c:pt idx="6">
                  <c:v>5.5068987842684346E-2</c:v>
                </c:pt>
                <c:pt idx="7">
                  <c:v>0.12785982999510426</c:v>
                </c:pt>
                <c:pt idx="8">
                  <c:v>0.14743293685546197</c:v>
                </c:pt>
                <c:pt idx="9">
                  <c:v>0.15264227990530427</c:v>
                </c:pt>
                <c:pt idx="10">
                  <c:v>0.13491811538023932</c:v>
                </c:pt>
                <c:pt idx="11">
                  <c:v>0.10018383538483663</c:v>
                </c:pt>
                <c:pt idx="12">
                  <c:v>6.8858085590012635E-2</c:v>
                </c:pt>
                <c:pt idx="13">
                  <c:v>4.3516371052154841E-2</c:v>
                </c:pt>
                <c:pt idx="14">
                  <c:v>5.0559255001760575E-2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73247960"/>
        <c:axId val="172343240"/>
      </c:barChart>
      <c:catAx>
        <c:axId val="17324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72343240"/>
        <c:crosses val="autoZero"/>
        <c:auto val="1"/>
        <c:lblAlgn val="ctr"/>
        <c:lblOffset val="100"/>
        <c:noMultiLvlLbl val="0"/>
      </c:catAx>
      <c:valAx>
        <c:axId val="17234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73247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47499128449331"/>
          <c:y val="5.698557874044783E-2"/>
          <c:w val="0.84705782211938141"/>
          <c:h val="0.767728295423260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'ťažba 99-13 '!$B$1:$B$3</c:f>
              <c:strCache>
                <c:ptCount val="3"/>
                <c:pt idx="0">
                  <c:v>Ťažba</c:v>
                </c:pt>
                <c:pt idx="1">
                  <c:v>spolu</c:v>
                </c:pt>
                <c:pt idx="2">
                  <c:v>m3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1.4392754553749446E-2"/>
                  <c:y val="-7.5282852576684064E-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Arial CE"/>
                      <a:ea typeface="Arial CE"/>
                      <a:cs typeface="Arial CE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3.837078261289924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Arial CE"/>
                      <a:ea typeface="Arial CE"/>
                      <a:cs typeface="Arial CE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5924468024136426E-4"/>
                  <c:y val="-2.27090966869915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Arial CE"/>
                      <a:ea typeface="Arial CE"/>
                      <a:cs typeface="Arial CE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2.1130692969080545E-3"/>
                  <c:y val="-2.068516671048074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Arial CE"/>
                      <a:ea typeface="Arial CE"/>
                      <a:cs typeface="Arial CE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0414315163394285E-3"/>
                  <c:y val="7.774221758604709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Arial CE"/>
                      <a:ea typeface="Arial CE"/>
                      <a:cs typeface="Arial CE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"/>
                  <c:y val="-2.707545150180814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Arial CE"/>
                      <a:ea typeface="Arial CE"/>
                      <a:cs typeface="Arial CE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2.274057400969053E-3"/>
                  <c:y val="-2.64332317757341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Arial CE"/>
                      <a:ea typeface="Arial CE"/>
                      <a:cs typeface="Arial CE"/>
                    </a:defRPr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 CE"/>
                    <a:ea typeface="Arial CE"/>
                    <a:cs typeface="Arial CE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name>Trend ťažby dreva</c:nam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cat>
            <c:numRef>
              <c:f>'ťažba 99-13 '!$A$4:$A$23</c:f>
              <c:numCache>
                <c:formatCode>General</c:formatCod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numCache>
            </c:numRef>
          </c:cat>
          <c:val>
            <c:numRef>
              <c:f>'ťažba 99-13 '!$B$4:$B$23</c:f>
              <c:numCache>
                <c:formatCode>#,##0</c:formatCode>
                <c:ptCount val="15"/>
                <c:pt idx="0">
                  <c:v>70120</c:v>
                </c:pt>
                <c:pt idx="1">
                  <c:v>75887</c:v>
                </c:pt>
                <c:pt idx="2">
                  <c:v>79512</c:v>
                </c:pt>
                <c:pt idx="3">
                  <c:v>82423</c:v>
                </c:pt>
                <c:pt idx="4">
                  <c:v>82349</c:v>
                </c:pt>
                <c:pt idx="5">
                  <c:v>86238</c:v>
                </c:pt>
                <c:pt idx="6">
                  <c:v>84913</c:v>
                </c:pt>
                <c:pt idx="7">
                  <c:v>84663</c:v>
                </c:pt>
                <c:pt idx="8">
                  <c:v>84991</c:v>
                </c:pt>
                <c:pt idx="9">
                  <c:v>85037</c:v>
                </c:pt>
                <c:pt idx="10">
                  <c:v>80175</c:v>
                </c:pt>
                <c:pt idx="11">
                  <c:v>88395</c:v>
                </c:pt>
                <c:pt idx="12">
                  <c:v>86044</c:v>
                </c:pt>
                <c:pt idx="13" formatCode="General">
                  <c:v>87284</c:v>
                </c:pt>
                <c:pt idx="14">
                  <c:v>86710</c:v>
                </c:pt>
              </c:numCache>
            </c:numRef>
          </c:val>
        </c:ser>
        <c:ser>
          <c:idx val="1"/>
          <c:order val="1"/>
          <c:tx>
            <c:strRef>
              <c:f>'ťažba 99-13 '!$C$1:$C$3</c:f>
              <c:strCache>
                <c:ptCount val="3"/>
                <c:pt idx="0">
                  <c:v>Ťažba </c:v>
                </c:pt>
                <c:pt idx="1">
                  <c:v>obnovná</c:v>
                </c:pt>
                <c:pt idx="2">
                  <c:v>m3</c:v>
                </c:pt>
              </c:strCache>
            </c:strRef>
          </c:tx>
          <c:spPr>
            <a:solidFill>
              <a:srgbClr val="00B0F0"/>
            </a:solidFill>
            <a:ln w="0">
              <a:noFill/>
              <a:prstDash val="solid"/>
            </a:ln>
            <a:effectLst>
              <a:outerShdw dist="35921" dir="2700000" algn="br">
                <a:schemeClr val="bg1"/>
              </a:outerShdw>
            </a:effectLst>
          </c:spPr>
          <c:invertIfNegative val="0"/>
          <c:dLbls>
            <c:dLbl>
              <c:idx val="0"/>
              <c:layout>
                <c:manualLayout>
                  <c:x val="2.202030679858255E-3"/>
                  <c:y val="9.65177948759197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174120121287188E-3"/>
                  <c:y val="9.41896836365641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02024402553922E-3"/>
                  <c:y val="8.40813754991087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174057348244123E-3"/>
                  <c:y val="7.96127989102313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3.3558490192206101E-3"/>
                  <c:y val="-1.88737776792191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sz="1200" b="1" i="0" u="none" strike="noStrike" baseline="0">
                    <a:solidFill>
                      <a:sysClr val="windowText" lastClr="000000"/>
                    </a:solidFill>
                    <a:latin typeface="Arial CE"/>
                    <a:ea typeface="Arial CE"/>
                    <a:cs typeface="Arial CE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'ťažba 99-13 '!$A$4:$A$23</c:f>
              <c:numCache>
                <c:formatCode>General</c:formatCod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numCache>
            </c:numRef>
          </c:cat>
          <c:val>
            <c:numRef>
              <c:f>'ťažba 99-13 '!$C$4:$C$23</c:f>
              <c:numCache>
                <c:formatCode>#,##0</c:formatCode>
                <c:ptCount val="15"/>
                <c:pt idx="0">
                  <c:v>43563</c:v>
                </c:pt>
                <c:pt idx="1">
                  <c:v>47854</c:v>
                </c:pt>
                <c:pt idx="2">
                  <c:v>42215</c:v>
                </c:pt>
                <c:pt idx="3">
                  <c:v>53706</c:v>
                </c:pt>
                <c:pt idx="4">
                  <c:v>60855</c:v>
                </c:pt>
                <c:pt idx="5">
                  <c:v>60169</c:v>
                </c:pt>
                <c:pt idx="6">
                  <c:v>49587</c:v>
                </c:pt>
                <c:pt idx="7">
                  <c:v>56954</c:v>
                </c:pt>
                <c:pt idx="8">
                  <c:v>55282</c:v>
                </c:pt>
                <c:pt idx="9">
                  <c:v>49125</c:v>
                </c:pt>
                <c:pt idx="10">
                  <c:v>55192</c:v>
                </c:pt>
                <c:pt idx="11">
                  <c:v>32847</c:v>
                </c:pt>
                <c:pt idx="12">
                  <c:v>18299</c:v>
                </c:pt>
                <c:pt idx="13">
                  <c:v>51277</c:v>
                </c:pt>
                <c:pt idx="14">
                  <c:v>50238</c:v>
                </c:pt>
              </c:numCache>
            </c:numRef>
          </c:val>
        </c:ser>
        <c:ser>
          <c:idx val="2"/>
          <c:order val="2"/>
          <c:tx>
            <c:strRef>
              <c:f>'ťažba 99-13 '!$E$1:$E$3</c:f>
              <c:strCache>
                <c:ptCount val="3"/>
                <c:pt idx="0">
                  <c:v>Ťažba </c:v>
                </c:pt>
                <c:pt idx="1">
                  <c:v>výchovná</c:v>
                </c:pt>
                <c:pt idx="2">
                  <c:v>m3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'ťažba 99-13 '!$A$4:$A$23</c:f>
              <c:numCache>
                <c:formatCode>General</c:formatCod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numCache>
            </c:numRef>
          </c:cat>
          <c:val>
            <c:numRef>
              <c:f>'ťažba 99-13 '!$E$4:$E$23</c:f>
              <c:numCache>
                <c:formatCode>#,##0</c:formatCode>
                <c:ptCount val="15"/>
                <c:pt idx="0">
                  <c:v>18755</c:v>
                </c:pt>
                <c:pt idx="1">
                  <c:v>19297</c:v>
                </c:pt>
                <c:pt idx="2">
                  <c:v>21253</c:v>
                </c:pt>
                <c:pt idx="3">
                  <c:v>17305</c:v>
                </c:pt>
                <c:pt idx="4">
                  <c:v>17534</c:v>
                </c:pt>
                <c:pt idx="5">
                  <c:v>16372</c:v>
                </c:pt>
                <c:pt idx="6">
                  <c:v>17256</c:v>
                </c:pt>
                <c:pt idx="7">
                  <c:v>14988</c:v>
                </c:pt>
                <c:pt idx="8">
                  <c:v>17074</c:v>
                </c:pt>
                <c:pt idx="9">
                  <c:v>15503</c:v>
                </c:pt>
                <c:pt idx="10">
                  <c:v>16503</c:v>
                </c:pt>
                <c:pt idx="11">
                  <c:v>21881</c:v>
                </c:pt>
                <c:pt idx="12">
                  <c:v>22677</c:v>
                </c:pt>
                <c:pt idx="13" formatCode="General">
                  <c:v>22782</c:v>
                </c:pt>
                <c:pt idx="14">
                  <c:v>12937</c:v>
                </c:pt>
              </c:numCache>
            </c:numRef>
          </c:val>
        </c:ser>
        <c:ser>
          <c:idx val="3"/>
          <c:order val="3"/>
          <c:tx>
            <c:strRef>
              <c:f>'ťažba 99-13 '!$G$1:$G$3</c:f>
              <c:strCache>
                <c:ptCount val="3"/>
                <c:pt idx="0">
                  <c:v>Ťažba </c:v>
                </c:pt>
                <c:pt idx="1">
                  <c:v>náhodná</c:v>
                </c:pt>
                <c:pt idx="2">
                  <c:v>m3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'ťažba 99-13 '!$A$4:$A$23</c:f>
              <c:numCache>
                <c:formatCode>General</c:formatCod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numCache>
            </c:numRef>
          </c:cat>
          <c:val>
            <c:numRef>
              <c:f>'ťažba 99-13 '!$G$4:$G$23</c:f>
              <c:numCache>
                <c:formatCode>#,##0</c:formatCode>
                <c:ptCount val="15"/>
                <c:pt idx="0">
                  <c:v>7802</c:v>
                </c:pt>
                <c:pt idx="1">
                  <c:v>8736</c:v>
                </c:pt>
                <c:pt idx="2">
                  <c:v>16044</c:v>
                </c:pt>
                <c:pt idx="3">
                  <c:v>11412</c:v>
                </c:pt>
                <c:pt idx="4">
                  <c:v>4421</c:v>
                </c:pt>
                <c:pt idx="5">
                  <c:v>9697</c:v>
                </c:pt>
                <c:pt idx="6">
                  <c:v>18070</c:v>
                </c:pt>
                <c:pt idx="7">
                  <c:v>12721</c:v>
                </c:pt>
                <c:pt idx="8">
                  <c:v>12635</c:v>
                </c:pt>
                <c:pt idx="9">
                  <c:v>20409</c:v>
                </c:pt>
                <c:pt idx="10">
                  <c:v>8484</c:v>
                </c:pt>
                <c:pt idx="11">
                  <c:v>33667</c:v>
                </c:pt>
                <c:pt idx="12">
                  <c:v>41352</c:v>
                </c:pt>
                <c:pt idx="13" formatCode="General">
                  <c:v>12788</c:v>
                </c:pt>
                <c:pt idx="14">
                  <c:v>22709</c:v>
                </c:pt>
              </c:numCache>
            </c:numRef>
          </c:val>
        </c:ser>
        <c:ser>
          <c:idx val="4"/>
          <c:order val="4"/>
          <c:tx>
            <c:strRef>
              <c:f>'ťažba 99-13 '!$I$1:$I$3</c:f>
              <c:strCache>
                <c:ptCount val="3"/>
                <c:pt idx="0">
                  <c:v>Ťažba </c:v>
                </c:pt>
                <c:pt idx="1">
                  <c:v>mimoriadna</c:v>
                </c:pt>
                <c:pt idx="2">
                  <c:v>m3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'ťažba 99-13 '!$A$4:$A$23</c:f>
              <c:numCache>
                <c:formatCode>General</c:formatCod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numCache>
            </c:numRef>
          </c:cat>
          <c:val>
            <c:numRef>
              <c:f>'ťažba 99-13 '!$I$4:$I$23</c:f>
              <c:numCache>
                <c:formatCode>#,##0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3717</c:v>
                </c:pt>
                <c:pt idx="13">
                  <c:v>437</c:v>
                </c:pt>
                <c:pt idx="14">
                  <c:v>827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axId val="172357928"/>
        <c:axId val="172873880"/>
      </c:barChart>
      <c:catAx>
        <c:axId val="17235792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 CE"/>
                <a:ea typeface="Arial CE"/>
                <a:cs typeface="Arial CE"/>
              </a:defRPr>
            </a:pPr>
            <a:endParaRPr lang="sk-SK"/>
          </a:p>
        </c:txPr>
        <c:crossAx val="1728738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8738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 CE"/>
                    <a:ea typeface="Arial CE"/>
                    <a:cs typeface="Arial CE"/>
                  </a:defRPr>
                </a:pPr>
                <a:r>
                  <a:rPr lang="sk-SK" sz="1200"/>
                  <a:t>Ťažba dreva v m3</a:t>
                </a:r>
              </a:p>
            </c:rich>
          </c:tx>
          <c:layout>
            <c:manualLayout>
              <c:xMode val="edge"/>
              <c:yMode val="edge"/>
              <c:x val="7.2649123987706668E-3"/>
              <c:y val="0.27255820771094713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 CE"/>
                <a:ea typeface="Arial CE"/>
                <a:cs typeface="Arial CE"/>
              </a:defRPr>
            </a:pPr>
            <a:endParaRPr lang="sk-SK"/>
          </a:p>
        </c:txPr>
        <c:crossAx val="172357928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1.78035309688853E-2"/>
          <c:y val="0.88876663846691151"/>
          <c:w val="0.95712246225632047"/>
          <c:h val="8.5765739189461052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 CE"/>
              <a:ea typeface="Arial CE"/>
              <a:cs typeface="Arial CE"/>
            </a:defRPr>
          </a:pPr>
          <a:endParaRPr lang="sk-SK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E"/>
          <a:ea typeface="Arial CE"/>
          <a:cs typeface="Arial CE"/>
        </a:defRPr>
      </a:pPr>
      <a:endParaRPr lang="sk-S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dirty="0" smtClean="0"/>
              <a:t>Náklady na </a:t>
            </a:r>
            <a:r>
              <a:rPr lang="sk-SK" dirty="0" err="1" smtClean="0"/>
              <a:t>pestovnú</a:t>
            </a:r>
            <a:r>
              <a:rPr lang="sk-SK" dirty="0" smtClean="0"/>
              <a:t> činnosť  </a:t>
            </a:r>
            <a:r>
              <a:rPr lang="sk-SK" dirty="0"/>
              <a:t>€/1m3 z rubnej ťažby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Hárok1!$F$1</c:f>
              <c:strCache>
                <c:ptCount val="1"/>
                <c:pt idx="0">
                  <c:v>priem náklad</c:v>
                </c:pt>
              </c:strCache>
            </c:strRef>
          </c:tx>
          <c:spPr>
            <a:ln w="34925" cap="rnd">
              <a:solidFill>
                <a:schemeClr val="dk1">
                  <a:tint val="88500"/>
                </a:schemeClr>
              </a:solidFill>
              <a:round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cat>
            <c:numRef>
              <c:f>Hárok1!$A$3:$A$12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Hárok1!$F$3:$F$12</c:f>
              <c:numCache>
                <c:formatCode>0.00</c:formatCode>
                <c:ptCount val="10"/>
                <c:pt idx="0">
                  <c:v>3.4188795725782501</c:v>
                </c:pt>
                <c:pt idx="1">
                  <c:v>2.7498437303948537</c:v>
                </c:pt>
                <c:pt idx="2">
                  <c:v>2.8127850183890177</c:v>
                </c:pt>
                <c:pt idx="3">
                  <c:v>2.7504561881368486</c:v>
                </c:pt>
                <c:pt idx="4">
                  <c:v>2.6109313546449591</c:v>
                </c:pt>
                <c:pt idx="5">
                  <c:v>1.0334972681034367</c:v>
                </c:pt>
                <c:pt idx="6">
                  <c:v>1.2761935852444295</c:v>
                </c:pt>
                <c:pt idx="7">
                  <c:v>1.911604766863358</c:v>
                </c:pt>
                <c:pt idx="8">
                  <c:v>1.7558451912577777</c:v>
                </c:pt>
                <c:pt idx="9">
                  <c:v>1.5389367838736618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965016"/>
        <c:axId val="213964232"/>
      </c:lineChart>
      <c:catAx>
        <c:axId val="21396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13964232"/>
        <c:crosses val="autoZero"/>
        <c:auto val="1"/>
        <c:lblAlgn val="ctr"/>
        <c:lblOffset val="100"/>
        <c:noMultiLvlLbl val="0"/>
      </c:catAx>
      <c:valAx>
        <c:axId val="21396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1396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/>
              <a:t>% prirodzenej obnovy na ŤOP</a:t>
            </a:r>
          </a:p>
        </c:rich>
      </c:tx>
      <c:layout>
        <c:manualLayout>
          <c:xMode val="edge"/>
          <c:yMode val="edge"/>
          <c:x val="0.26122464805535672"/>
          <c:y val="3.60656356804320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>
        <c:manualLayout>
          <c:layoutTarget val="inner"/>
          <c:xMode val="edge"/>
          <c:yMode val="edge"/>
          <c:x val="8.6254003963790238E-2"/>
          <c:y val="0.21967213114754097"/>
          <c:w val="0.8848184601924759"/>
          <c:h val="0.63278688524590165"/>
        </c:manualLayout>
      </c:layout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</c:spPr>
          <c:marker>
            <c:symbol val="none"/>
          </c:marker>
          <c:dPt>
            <c:idx val="1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spPr>
              <a:ln w="19050" cap="rnd">
                <a:solidFill>
                  <a:schemeClr val="accent1"/>
                </a:solidFill>
              </a:ln>
              <a:effectLst/>
            </c:spPr>
            <c:trendlineType val="linear"/>
            <c:dispRSqr val="0"/>
            <c:dispEq val="0"/>
          </c:trendline>
          <c:cat>
            <c:numRef>
              <c:f>holpz!$G$5:$G$14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holpz!$J$5:$J$14</c:f>
              <c:numCache>
                <c:formatCode>0</c:formatCode>
                <c:ptCount val="10"/>
                <c:pt idx="0">
                  <c:v>84.761904761904759</c:v>
                </c:pt>
                <c:pt idx="1">
                  <c:v>81.818181818181827</c:v>
                </c:pt>
                <c:pt idx="2">
                  <c:v>80.582524271844662</c:v>
                </c:pt>
                <c:pt idx="3">
                  <c:v>88.9908256880734</c:v>
                </c:pt>
                <c:pt idx="4">
                  <c:v>85.833333333333329</c:v>
                </c:pt>
                <c:pt idx="5">
                  <c:v>87.861538461538458</c:v>
                </c:pt>
                <c:pt idx="6">
                  <c:v>78.260869565217391</c:v>
                </c:pt>
                <c:pt idx="7">
                  <c:v>83.333333333333343</c:v>
                </c:pt>
                <c:pt idx="8">
                  <c:v>91.025641025641022</c:v>
                </c:pt>
                <c:pt idx="9">
                  <c:v>91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2874664"/>
        <c:axId val="172875056"/>
      </c:lineChart>
      <c:catAx>
        <c:axId val="17287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7287505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87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/>
                  <a:t>%</a:t>
                </a:r>
              </a:p>
            </c:rich>
          </c:tx>
          <c:layout>
            <c:manualLayout>
              <c:xMode val="edge"/>
              <c:yMode val="edge"/>
              <c:x val="3.2653105861767284E-2"/>
              <c:y val="0.51147529220717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72874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023" cy="497126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47891" y="1"/>
            <a:ext cx="2945023" cy="497126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fld id="{290E9036-ADD0-4D03-B9A2-7B83B458E076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1" y="9432686"/>
            <a:ext cx="2945023" cy="49712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47891" y="9432686"/>
            <a:ext cx="2945023" cy="49712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fld id="{D94A2193-F3AA-43EB-B9B3-B4C7A8ADCC6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7025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09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09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37EC8E99-FD97-4603-9437-164AC5234702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450" y="4716861"/>
            <a:ext cx="5435600" cy="4469605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33721"/>
            <a:ext cx="2944283" cy="49609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48645" y="9433721"/>
            <a:ext cx="2944283" cy="49609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B4D8B912-DC10-41B4-9EAC-98600542CE74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541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8B912-DC10-41B4-9EAC-98600542CE74}" type="slidenum">
              <a:rPr lang="sk-SK" smtClean="0"/>
              <a:pPr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2041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ĺžni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ĺžni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ĺžni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ovná spojnic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ovná spojnic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ĺžni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ĺžni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ovná spojnic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ovná spojnic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ĺžni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ovná spojnic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4" name="Zástupný symbol tex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obsah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3" name="Zástupný symbol päty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ovná spojnic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dátum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Nadpis a text nad obsah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772400" cy="2189163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914400" y="3941763"/>
            <a:ext cx="7772400" cy="218916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06109-0E98-4879-9914-E779FB2776F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1936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95F859-127A-43E9-8199-BBF16ABFE4DA}" type="datetimeFigureOut">
              <a:rPr lang="sk-SK" smtClean="0"/>
              <a:pPr/>
              <a:t>20.5.2014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68C0CB6-BEF0-44E1-AEFE-50B576CBBD34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7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339752" y="1477596"/>
            <a:ext cx="6172200" cy="209542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sk-SK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sk-SK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sk-SK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sk-SK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sk-SK" sz="3200" dirty="0" smtClean="0">
                <a:solidFill>
                  <a:schemeClr val="accent1">
                    <a:lumMod val="50000"/>
                  </a:schemeClr>
                </a:solidFill>
              </a:rPr>
              <a:t>PRO SILVA</a:t>
            </a:r>
            <a:br>
              <a:rPr lang="sk-SK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sk-SK" sz="3200" dirty="0" smtClean="0">
                <a:solidFill>
                  <a:schemeClr val="accent1">
                    <a:lumMod val="50000"/>
                  </a:schemeClr>
                </a:solidFill>
              </a:rPr>
              <a:t>Mestské lesy Košice a.s</a:t>
            </a:r>
            <a:r>
              <a:rPr lang="sk-SK" sz="3200" dirty="0" smtClean="0"/>
              <a:t>.</a:t>
            </a:r>
            <a:endParaRPr lang="sk-SK" sz="3200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 smtClean="0"/>
          </a:p>
        </p:txBody>
      </p:sp>
      <p:pic>
        <p:nvPicPr>
          <p:cNvPr id="18434" name="Obrázok 1" descr="Mestske-lesy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49" y="332656"/>
            <a:ext cx="1224136" cy="114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3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/>
              <a:t>Základné údaje o podniku</a:t>
            </a:r>
            <a:endParaRPr lang="sk-SK" b="1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571184" cy="4277072"/>
          </a:xfrm>
        </p:spPr>
        <p:txBody>
          <a:bodyPr>
            <a:normAutofit fontScale="85000" lnSpcReduction="10000"/>
          </a:bodyPr>
          <a:lstStyle/>
          <a:p>
            <a:endParaRPr lang="sk-SK" dirty="0" smtClean="0"/>
          </a:p>
          <a:p>
            <a:r>
              <a:rPr lang="sk-SK" dirty="0" smtClean="0"/>
              <a:t>Dátum vzniku:	28.5.1993 ( ako s.r.o.)</a:t>
            </a:r>
          </a:p>
          <a:p>
            <a:r>
              <a:rPr lang="sk-SK" dirty="0" smtClean="0"/>
              <a:t>Dátum zmeny PF:	1.1.2005 </a:t>
            </a:r>
            <a:r>
              <a:rPr lang="en-US" dirty="0" smtClean="0"/>
              <a:t>-</a:t>
            </a:r>
            <a:r>
              <a:rPr lang="sk-SK" dirty="0" smtClean="0"/>
              <a:t> transformácia zo s.r.o. na a.s.</a:t>
            </a:r>
          </a:p>
          <a:p>
            <a:r>
              <a:rPr lang="sk-SK" dirty="0" smtClean="0"/>
              <a:t>Základné imanie a.s.	1 128 592,94 € (34 000 </a:t>
            </a:r>
            <a:r>
              <a:rPr lang="sk-SK" dirty="0" err="1" smtClean="0"/>
              <a:t>000</a:t>
            </a:r>
            <a:r>
              <a:rPr lang="sk-SK" dirty="0" smtClean="0"/>
              <a:t>,- Sk) </a:t>
            </a:r>
          </a:p>
          <a:p>
            <a:r>
              <a:rPr lang="sk-SK" dirty="0" smtClean="0"/>
              <a:t>Spoločníci/Akcionári:	100% Mesto Košice, zastúpené </a:t>
            </a:r>
          </a:p>
          <a:p>
            <a:pPr marL="0" indent="0">
              <a:buNone/>
            </a:pPr>
            <a:r>
              <a:rPr lang="sk-SK" dirty="0"/>
              <a:t>	</a:t>
            </a:r>
            <a:r>
              <a:rPr lang="sk-SK" dirty="0" smtClean="0"/>
              <a:t>		Ing. Ján Jakubov - námestník primátora </a:t>
            </a:r>
          </a:p>
          <a:p>
            <a:r>
              <a:rPr lang="sk-SK" dirty="0" smtClean="0"/>
              <a:t>Štatutárny orgán a.s. predstavenstvo: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/>
              <a:t>	</a:t>
            </a:r>
            <a:r>
              <a:rPr lang="sk-SK" dirty="0" smtClean="0"/>
              <a:t>		Ing. Tibor </a:t>
            </a:r>
            <a:r>
              <a:rPr lang="sk-SK" dirty="0" err="1" smtClean="0"/>
              <a:t>Róth</a:t>
            </a:r>
            <a:r>
              <a:rPr lang="sk-SK" dirty="0" smtClean="0"/>
              <a:t> - predseda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/>
              <a:t>	</a:t>
            </a:r>
            <a:r>
              <a:rPr lang="sk-SK" dirty="0" smtClean="0"/>
              <a:t>		Ing. Ivan Timko - člen						Ing. Miroslav </a:t>
            </a:r>
            <a:r>
              <a:rPr lang="sk-SK" dirty="0" err="1" smtClean="0"/>
              <a:t>Tököly</a:t>
            </a:r>
            <a:r>
              <a:rPr lang="sk-SK" dirty="0" smtClean="0"/>
              <a:t> - člen</a:t>
            </a:r>
          </a:p>
          <a:p>
            <a:r>
              <a:rPr lang="sk-SK" dirty="0" smtClean="0"/>
              <a:t>Dozorná rada	5-členná (3 zástupcovia volení MZ+2 				zvolení zamestnanci)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16981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/>
              <a:t>Obhospodarovaný lesný majetok</a:t>
            </a:r>
            <a:endParaRPr lang="sk-SK" b="1" dirty="0"/>
          </a:p>
        </p:txBody>
      </p:sp>
      <p:sp>
        <p:nvSpPr>
          <p:cNvPr id="28675" name="Zástupný symbol obsahu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4824536" cy="4572000"/>
          </a:xfrm>
        </p:spPr>
        <p:txBody>
          <a:bodyPr>
            <a:normAutofit/>
          </a:bodyPr>
          <a:lstStyle/>
          <a:p>
            <a:endParaRPr lang="sk-SK" dirty="0" smtClean="0"/>
          </a:p>
          <a:p>
            <a:r>
              <a:rPr lang="sk-SK" sz="2000" dirty="0" smtClean="0"/>
              <a:t>výmera – 19 987 ha</a:t>
            </a:r>
          </a:p>
          <a:p>
            <a:pPr lvl="1"/>
            <a:r>
              <a:rPr lang="sk-SK" sz="2000" dirty="0" smtClean="0"/>
              <a:t>z toho 4  618 ha Lesopark </a:t>
            </a:r>
          </a:p>
          <a:p>
            <a:r>
              <a:rPr lang="sk-SK" sz="2000" dirty="0" smtClean="0"/>
              <a:t>3 okresy</a:t>
            </a:r>
          </a:p>
          <a:p>
            <a:r>
              <a:rPr lang="sk-SK" sz="2000" dirty="0" smtClean="0"/>
              <a:t>28 katastrálnych území</a:t>
            </a:r>
          </a:p>
          <a:p>
            <a:r>
              <a:rPr lang="sk-SK" sz="2000" dirty="0" smtClean="0"/>
              <a:t>9 lesných celkov po obnove LHP (od 1.1.2009)</a:t>
            </a:r>
          </a:p>
          <a:p>
            <a:r>
              <a:rPr lang="sk-SK" sz="2000" dirty="0"/>
              <a:t>spoločnosť </a:t>
            </a:r>
            <a:r>
              <a:rPr lang="sk-SK" sz="2000" dirty="0" smtClean="0"/>
              <a:t>je držiteľom medzinárodne </a:t>
            </a:r>
            <a:r>
              <a:rPr lang="sk-SK" sz="2000" dirty="0"/>
              <a:t>uznávaného certifikátu </a:t>
            </a:r>
            <a:r>
              <a:rPr lang="sk-SK" sz="2000" dirty="0">
                <a:solidFill>
                  <a:srgbClr val="00B050"/>
                </a:solidFill>
              </a:rPr>
              <a:t>FSC (</a:t>
            </a:r>
            <a:r>
              <a:rPr lang="sk-SK" sz="2000" dirty="0" err="1">
                <a:solidFill>
                  <a:srgbClr val="00B050"/>
                </a:solidFill>
              </a:rPr>
              <a:t>Forest</a:t>
            </a:r>
            <a:r>
              <a:rPr lang="sk-SK" sz="2000" dirty="0">
                <a:solidFill>
                  <a:srgbClr val="00B050"/>
                </a:solidFill>
              </a:rPr>
              <a:t> </a:t>
            </a:r>
            <a:r>
              <a:rPr lang="sk-SK" sz="2000" dirty="0" err="1">
                <a:solidFill>
                  <a:srgbClr val="00B050"/>
                </a:solidFill>
              </a:rPr>
              <a:t>Stewardship</a:t>
            </a:r>
            <a:r>
              <a:rPr lang="sk-SK" sz="2000" dirty="0">
                <a:solidFill>
                  <a:srgbClr val="00B050"/>
                </a:solidFill>
              </a:rPr>
              <a:t> </a:t>
            </a:r>
            <a:r>
              <a:rPr lang="sk-SK" sz="2000" dirty="0" err="1">
                <a:solidFill>
                  <a:srgbClr val="00B050"/>
                </a:solidFill>
              </a:rPr>
              <a:t>Council</a:t>
            </a:r>
            <a:r>
              <a:rPr lang="sk-SK" sz="2000" dirty="0" smtClean="0">
                <a:solidFill>
                  <a:srgbClr val="00B050"/>
                </a:solidFill>
              </a:rPr>
              <a:t>) </a:t>
            </a:r>
            <a:r>
              <a:rPr lang="sk-SK" sz="2000" dirty="0" smtClean="0"/>
              <a:t>od 28.10.2004</a:t>
            </a:r>
            <a:endParaRPr lang="sk-SK" sz="2000" dirty="0"/>
          </a:p>
          <a:p>
            <a:pPr marL="0" indent="0">
              <a:buNone/>
            </a:pPr>
            <a:endParaRPr lang="sk-SK" sz="2000" dirty="0" smtClean="0"/>
          </a:p>
        </p:txBody>
      </p:sp>
      <p:pic>
        <p:nvPicPr>
          <p:cNvPr id="28677" name="Picture 7" descr="nový stav- názvy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72816"/>
            <a:ext cx="3572303" cy="3128106"/>
          </a:xfrm>
        </p:spPr>
      </p:pic>
    </p:spTree>
    <p:extLst>
      <p:ext uri="{BB962C8B-B14F-4D97-AF65-F5344CB8AC3E}">
        <p14:creationId xmlns:p14="http://schemas.microsoft.com/office/powerpoint/2010/main" val="412974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sk-SK" b="1" dirty="0" smtClean="0">
                <a:solidFill>
                  <a:schemeClr val="tx2">
                    <a:lumMod val="75000"/>
                  </a:schemeClr>
                </a:solidFill>
              </a:rPr>
              <a:t>Ochrana prírody</a:t>
            </a:r>
            <a:endParaRPr lang="sk-SK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Zástupný symbol obsahu 2"/>
          <p:cNvSpPr>
            <a:spLocks noGrp="1"/>
          </p:cNvSpPr>
          <p:nvPr>
            <p:ph idx="1"/>
          </p:nvPr>
        </p:nvSpPr>
        <p:spPr>
          <a:xfrm>
            <a:off x="539552" y="1340768"/>
            <a:ext cx="7791450" cy="5195888"/>
          </a:xfrm>
          <a:noFill/>
        </p:spPr>
        <p:txBody>
          <a:bodyPr>
            <a:normAutofit/>
          </a:bodyPr>
          <a:lstStyle/>
          <a:p>
            <a:pPr marL="273050" indent="-273050" algn="ctr" eaLnBrk="1" hangingPunct="1">
              <a:buFontTx/>
              <a:buNone/>
            </a:pPr>
            <a:r>
              <a:rPr lang="sk-SK" sz="2000" b="1" dirty="0" smtClean="0">
                <a:solidFill>
                  <a:srgbClr val="208222"/>
                </a:solidFill>
              </a:rPr>
              <a:t>5 Národných prírodných rezervácií</a:t>
            </a:r>
          </a:p>
          <a:p>
            <a:pPr marL="273050" indent="-273050" algn="ctr" eaLnBrk="1" hangingPunct="1">
              <a:buFontTx/>
              <a:buNone/>
            </a:pPr>
            <a:r>
              <a:rPr lang="sk-SK" sz="1400" b="1" dirty="0" smtClean="0"/>
              <a:t>(568 ha)</a:t>
            </a:r>
          </a:p>
          <a:p>
            <a:r>
              <a:rPr lang="sk-SK" sz="1800" b="1" dirty="0" err="1" smtClean="0"/>
              <a:t>Vozárska</a:t>
            </a:r>
            <a:r>
              <a:rPr lang="sk-SK" sz="1800" b="1" dirty="0" smtClean="0"/>
              <a:t> 	  77 ha</a:t>
            </a:r>
          </a:p>
          <a:p>
            <a:r>
              <a:rPr lang="sk-SK" sz="1800" b="1" dirty="0" err="1" smtClean="0"/>
              <a:t>Bokšov</a:t>
            </a:r>
            <a:r>
              <a:rPr lang="sk-SK" sz="1800" b="1" dirty="0" smtClean="0"/>
              <a:t>	147 ha</a:t>
            </a:r>
          </a:p>
          <a:p>
            <a:r>
              <a:rPr lang="sk-SK" sz="1800" b="1" dirty="0" err="1" smtClean="0"/>
              <a:t>Humenec</a:t>
            </a:r>
            <a:r>
              <a:rPr lang="sk-SK" sz="1800" b="1" dirty="0" smtClean="0"/>
              <a:t>	  86 ha</a:t>
            </a:r>
          </a:p>
          <a:p>
            <a:r>
              <a:rPr lang="sk-SK" sz="1800" b="1" dirty="0" err="1" smtClean="0"/>
              <a:t>Sivec</a:t>
            </a:r>
            <a:r>
              <a:rPr lang="sk-SK" sz="1800" b="1" dirty="0" smtClean="0"/>
              <a:t>		170 ha</a:t>
            </a:r>
          </a:p>
          <a:p>
            <a:r>
              <a:rPr lang="sk-SK" sz="1800" b="1" dirty="0" err="1" smtClean="0"/>
              <a:t>Bujanov</a:t>
            </a:r>
            <a:r>
              <a:rPr lang="sk-SK" sz="1800" b="1" dirty="0" smtClean="0"/>
              <a:t>	  88 ha</a:t>
            </a:r>
          </a:p>
          <a:p>
            <a:pPr marL="273050" indent="-273050" algn="ctr" eaLnBrk="1" hangingPunct="1">
              <a:buClr>
                <a:schemeClr val="bg2"/>
              </a:buClr>
              <a:buFontTx/>
              <a:buNone/>
            </a:pPr>
            <a:r>
              <a:rPr lang="sk-SK" sz="2000" b="1" dirty="0" smtClean="0">
                <a:solidFill>
                  <a:srgbClr val="208222"/>
                </a:solidFill>
              </a:rPr>
              <a:t>1 Prírodná rezervácia</a:t>
            </a:r>
          </a:p>
          <a:p>
            <a:pPr marL="273050" indent="-273050" eaLnBrk="1" hangingPunct="1">
              <a:buClr>
                <a:srgbClr val="92D050"/>
              </a:buClr>
            </a:pPr>
            <a:r>
              <a:rPr lang="sk-SK" sz="1800" b="1" dirty="0" smtClean="0"/>
              <a:t>Vysoký vrch	   37ha</a:t>
            </a:r>
          </a:p>
          <a:p>
            <a:pPr marL="273050" indent="-27305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sk-SK" sz="2000" b="1" dirty="0" smtClean="0"/>
              <a:t>NATURA 2000</a:t>
            </a:r>
          </a:p>
          <a:p>
            <a:pPr marL="273050" indent="-27305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sk-SK" sz="2000" b="1" dirty="0" smtClean="0">
                <a:solidFill>
                  <a:srgbClr val="208222"/>
                </a:solidFill>
              </a:rPr>
              <a:t>Územie európskeho významu</a:t>
            </a:r>
          </a:p>
          <a:p>
            <a:pPr marL="273050" indent="-273050" eaLnBrk="1" hangingPunct="1">
              <a:lnSpc>
                <a:spcPct val="80000"/>
              </a:lnSpc>
              <a:buClr>
                <a:srgbClr val="92D050"/>
              </a:buClr>
            </a:pPr>
            <a:r>
              <a:rPr lang="sk-SK" sz="1800" b="1" dirty="0" smtClean="0"/>
              <a:t>Stredné </a:t>
            </a:r>
            <a:r>
              <a:rPr lang="sk-SK" sz="1800" b="1" dirty="0" err="1" smtClean="0"/>
              <a:t>Pohornádie</a:t>
            </a:r>
            <a:r>
              <a:rPr lang="sk-SK" sz="1800" b="1" dirty="0" smtClean="0"/>
              <a:t> (6 800 ha)</a:t>
            </a:r>
            <a:endParaRPr lang="sk-SK" sz="1800" dirty="0" smtClean="0"/>
          </a:p>
          <a:p>
            <a:pPr marL="273050" indent="-27305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sk-SK" sz="2000" b="1" dirty="0" smtClean="0">
                <a:solidFill>
                  <a:srgbClr val="208222"/>
                </a:solidFill>
              </a:rPr>
              <a:t>Chránené vtáčie územie</a:t>
            </a:r>
          </a:p>
          <a:p>
            <a:pPr marL="273050" indent="-273050" eaLnBrk="1" hangingPunct="1">
              <a:lnSpc>
                <a:spcPct val="80000"/>
              </a:lnSpc>
              <a:buClr>
                <a:srgbClr val="92D050"/>
              </a:buClr>
            </a:pPr>
            <a:r>
              <a:rPr lang="sk-SK" sz="1800" b="1" dirty="0" err="1" smtClean="0"/>
              <a:t>Volovské</a:t>
            </a:r>
            <a:r>
              <a:rPr lang="sk-SK" sz="1800" b="1" dirty="0" smtClean="0"/>
              <a:t> vrchy (17 500 ha)</a:t>
            </a:r>
            <a:endParaRPr lang="sk-SK" sz="1800" dirty="0" smtClean="0"/>
          </a:p>
        </p:txBody>
      </p:sp>
    </p:spTree>
    <p:extLst>
      <p:ext uri="{BB962C8B-B14F-4D97-AF65-F5344CB8AC3E}">
        <p14:creationId xmlns:p14="http://schemas.microsoft.com/office/powerpoint/2010/main" val="330882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/>
              <a:t>Kategórie lesa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sk-SK" dirty="0" smtClean="0"/>
              <a:t>Po zmene kategórií v r.2011 v územiach siete NATURA 2000 - výrazná prevaha lesov osobitného určenia s dominanciou plnenia verejno-prospešných funkcií, II stupeň ochrany.  </a:t>
            </a:r>
          </a:p>
        </p:txBody>
      </p:sp>
      <p:graphicFrame>
        <p:nvGraphicFramePr>
          <p:cNvPr id="1026" name="Zástupný symbol obsah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443932"/>
              </p:ext>
            </p:extLst>
          </p:nvPr>
        </p:nvGraphicFramePr>
        <p:xfrm>
          <a:off x="467544" y="3284984"/>
          <a:ext cx="8320087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" r:id="rId3" imgW="8321761" imgH="2883658" progId="Excel.Sheet.8">
                  <p:embed/>
                </p:oleObj>
              </mc:Choice>
              <mc:Fallback>
                <p:oleObj r:id="rId3" imgW="8321761" imgH="2883658" progId="Excel.Sheet.8">
                  <p:embed/>
                  <p:pic>
                    <p:nvPicPr>
                      <p:cNvPr id="0" name="Picture 10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284984"/>
                        <a:ext cx="8320087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98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/>
              <a:t>Plošné zastúpenie drevín</a:t>
            </a:r>
            <a:br>
              <a:rPr lang="sk-SK" b="1" dirty="0" smtClean="0"/>
            </a:br>
            <a:r>
              <a:rPr lang="sk-SK" b="1" dirty="0" smtClean="0"/>
              <a:t>listnaté 86%, ihličnaté 14%</a:t>
            </a: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33634458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340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b="1" dirty="0"/>
              <a:t>Plošné zastúpenie porastov podľa vekových stupňov v </a:t>
            </a:r>
            <a:r>
              <a:rPr lang="sk-SK" b="1" dirty="0" smtClean="0"/>
              <a:t>%</a:t>
            </a:r>
            <a:endParaRPr lang="sk-SK" b="1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619993"/>
              </p:ext>
            </p:extLst>
          </p:nvPr>
        </p:nvGraphicFramePr>
        <p:xfrm>
          <a:off x="611560" y="1772816"/>
          <a:ext cx="74888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777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b="1" dirty="0" smtClean="0"/>
              <a:t>zásoby </a:t>
            </a:r>
            <a:r>
              <a:rPr lang="sk-SK" b="1" dirty="0"/>
              <a:t>porastov podľa vekových stupňov v %</a:t>
            </a: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6677394"/>
              </p:ext>
            </p:extLst>
          </p:nvPr>
        </p:nvGraphicFramePr>
        <p:xfrm>
          <a:off x="611560" y="1451806"/>
          <a:ext cx="7169223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9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/>
              <a:t>Ťažbová činnosť</a:t>
            </a:r>
            <a:endParaRPr lang="sk-SK" b="1" dirty="0"/>
          </a:p>
        </p:txBody>
      </p:sp>
      <p:graphicFrame>
        <p:nvGraphicFramePr>
          <p:cNvPr id="6" name="Chart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55703418"/>
              </p:ext>
            </p:extLst>
          </p:nvPr>
        </p:nvGraphicFramePr>
        <p:xfrm>
          <a:off x="179512" y="1417638"/>
          <a:ext cx="8568952" cy="5179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959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1143000"/>
          </a:xfrm>
        </p:spPr>
        <p:txBody>
          <a:bodyPr/>
          <a:lstStyle/>
          <a:p>
            <a:pPr algn="ctr"/>
            <a:r>
              <a:rPr lang="sk-SK" b="1" dirty="0" smtClean="0"/>
              <a:t>Mestské Lesy Košice a.s.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sk-SK" dirty="0" smtClean="0"/>
          </a:p>
          <a:p>
            <a:r>
              <a:rPr lang="sk-SK" dirty="0" smtClean="0"/>
              <a:t>Princípy prírode blízkeho lesného hospodárstva uplatňujeme od roku 1999.</a:t>
            </a:r>
          </a:p>
          <a:p>
            <a:endParaRPr lang="sk-SK" dirty="0" smtClean="0"/>
          </a:p>
          <a:p>
            <a:r>
              <a:rPr lang="sk-SK" dirty="0" smtClean="0"/>
              <a:t>Prvé kroky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/>
              <a:t>Dôsledné podrastové hospodárstvo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Maloplošné </a:t>
            </a:r>
            <a:r>
              <a:rPr lang="sk-SK" dirty="0"/>
              <a:t>hospodárske formy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Zvýšenie </a:t>
            </a:r>
            <a:r>
              <a:rPr lang="sk-SK" dirty="0" smtClean="0"/>
              <a:t>prevádzkovej disciplíny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Dôsledná </a:t>
            </a:r>
            <a:r>
              <a:rPr lang="sk-SK" dirty="0" err="1" smtClean="0"/>
              <a:t>poťažbová</a:t>
            </a:r>
            <a:r>
              <a:rPr lang="sk-SK" dirty="0" smtClean="0"/>
              <a:t> úprava plôch</a:t>
            </a:r>
            <a:endParaRPr lang="sk-SK" dirty="0"/>
          </a:p>
        </p:txBody>
      </p:sp>
      <p:pic>
        <p:nvPicPr>
          <p:cNvPr id="4" name="Picture 9" descr="f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73249"/>
            <a:ext cx="8175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63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sk-SK" sz="2400" b="1" dirty="0" smtClean="0">
                <a:solidFill>
                  <a:schemeClr val="tx2">
                    <a:lumMod val="75000"/>
                  </a:schemeClr>
                </a:solidFill>
              </a:rPr>
              <a:t>Objekty </a:t>
            </a:r>
            <a:r>
              <a:rPr lang="sk-SK" sz="2400" b="1" dirty="0" err="1">
                <a:solidFill>
                  <a:schemeClr val="tx2">
                    <a:lumMod val="75000"/>
                  </a:schemeClr>
                </a:solidFill>
              </a:rPr>
              <a:t>P</a:t>
            </a:r>
            <a:r>
              <a:rPr lang="sk-SK" sz="2400" b="1" dirty="0" err="1" smtClean="0">
                <a:solidFill>
                  <a:schemeClr val="tx2">
                    <a:lumMod val="75000"/>
                  </a:schemeClr>
                </a:solidFill>
              </a:rPr>
              <a:t>ro</a:t>
            </a:r>
            <a:r>
              <a:rPr lang="sk-SK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2400" b="1" dirty="0" err="1" smtClean="0">
                <a:solidFill>
                  <a:schemeClr val="tx2">
                    <a:lumMod val="75000"/>
                  </a:schemeClr>
                </a:solidFill>
              </a:rPr>
              <a:t>Silva</a:t>
            </a:r>
            <a:r>
              <a:rPr lang="sk-SK" sz="2400" b="1" dirty="0" smtClean="0">
                <a:solidFill>
                  <a:schemeClr val="tx2">
                    <a:lumMod val="75000"/>
                  </a:schemeClr>
                </a:solidFill>
              </a:rPr>
              <a:t> ML Košice a.s.</a:t>
            </a:r>
            <a:endParaRPr lang="sk-SK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Zástupný symbol obsahu 2"/>
          <p:cNvSpPr>
            <a:spLocks noGrp="1"/>
          </p:cNvSpPr>
          <p:nvPr>
            <p:ph idx="1"/>
          </p:nvPr>
        </p:nvSpPr>
        <p:spPr>
          <a:xfrm>
            <a:off x="539552" y="1340768"/>
            <a:ext cx="7791450" cy="5195888"/>
          </a:xfrm>
          <a:noFill/>
        </p:spPr>
        <p:txBody>
          <a:bodyPr>
            <a:normAutofit/>
          </a:bodyPr>
          <a:lstStyle/>
          <a:p>
            <a:pPr marL="273050" indent="-273050" algn="ctr" eaLnBrk="1" hangingPunct="1">
              <a:buFontTx/>
              <a:buNone/>
            </a:pPr>
            <a:r>
              <a:rPr lang="sk-SK" sz="2000" b="1" dirty="0" smtClean="0">
                <a:solidFill>
                  <a:srgbClr val="208222"/>
                </a:solidFill>
              </a:rPr>
              <a:t> </a:t>
            </a:r>
          </a:p>
        </p:txBody>
      </p:sp>
      <p:pic>
        <p:nvPicPr>
          <p:cNvPr id="5" name="Picture 9" descr="f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23648"/>
            <a:ext cx="8175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uľ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309710"/>
              </p:ext>
            </p:extLst>
          </p:nvPr>
        </p:nvGraphicFramePr>
        <p:xfrm>
          <a:off x="1797050" y="1484784"/>
          <a:ext cx="4787900" cy="4531995"/>
        </p:xfrm>
        <a:graphic>
          <a:graphicData uri="http://schemas.openxmlformats.org/drawingml/2006/table">
            <a:tbl>
              <a:tblPr/>
              <a:tblGrid>
                <a:gridCol w="304396"/>
                <a:gridCol w="1284172"/>
                <a:gridCol w="1208073"/>
                <a:gridCol w="913189"/>
                <a:gridCol w="1078070"/>
              </a:tblGrid>
              <a:tr h="43815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Objekty Pro </a:t>
                      </a:r>
                      <a:r>
                        <a:rPr lang="sk-SK" sz="1100" b="0" i="0" u="none" strike="noStrike" dirty="0" err="1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Silva</a:t>
                      </a:r>
                      <a:r>
                        <a:rPr lang="sk-SK" sz="11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 ML Košice </a:t>
                      </a:r>
                      <a:r>
                        <a:rPr lang="sk-SK" sz="1100" b="0" i="0" u="none" strike="noStrike" dirty="0" err="1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a.s</a:t>
                      </a:r>
                      <a:r>
                        <a:rPr lang="sk-SK" sz="11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.  </a:t>
                      </a:r>
                      <a:r>
                        <a:rPr lang="sk-SK" sz="1100" b="0" i="0" u="none" strike="noStrike" dirty="0" smtClean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2014 </a:t>
                      </a:r>
                      <a:endParaRPr lang="sk-SK" sz="11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č.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Názov objektu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Výmera (ha)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Polesie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Zodpovedný pracovník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Stará Spišská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Lesopark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Ing.Tomaštík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Horný Bankov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Kavečanská cesta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Kostoľany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Mikluš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Čermeľ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Ing.Šiška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Ištóková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Lúky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Baščanová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Jahodná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Katona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Šímová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Košická Belá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Tolhájska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Opátka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Ing.Garlathy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Fošnerová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Lodiná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Franko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Mária Prameň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Ružín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Zuščák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Kojšov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Ing.Oberhauser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Rovienka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11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9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/>
              <a:t>Koncepcie obhospodarovania v záverečnej fáze výchovy a obnovy lesných porastov</a:t>
            </a:r>
          </a:p>
        </p:txBody>
      </p:sp>
      <p:sp>
        <p:nvSpPr>
          <p:cNvPr id="9220" name="Zástupný symbol obsahu 3"/>
          <p:cNvSpPr>
            <a:spLocks noGrp="1"/>
          </p:cNvSpPr>
          <p:nvPr>
            <p:ph type="body" sz="half" idx="1"/>
          </p:nvPr>
        </p:nvSpPr>
        <p:spPr>
          <a:xfrm>
            <a:off x="683568" y="1700808"/>
            <a:ext cx="7772400" cy="820687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Lesopark a intenzívne navštevované lokality </a:t>
            </a:r>
          </a:p>
          <a:p>
            <a:pPr lvl="1"/>
            <a:endParaRPr lang="sk-SK" dirty="0" smtClean="0"/>
          </a:p>
          <a:p>
            <a:endParaRPr lang="sk-SK" dirty="0" smtClean="0"/>
          </a:p>
        </p:txBody>
      </p:sp>
      <p:sp>
        <p:nvSpPr>
          <p:cNvPr id="4" name="BlokTextu 3"/>
          <p:cNvSpPr txBox="1"/>
          <p:nvPr/>
        </p:nvSpPr>
        <p:spPr>
          <a:xfrm>
            <a:off x="467544" y="2492896"/>
            <a:ext cx="77768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 smtClean="0"/>
              <a:t>Preferujeme účelový výber a tým sa snažíme zamedziť vzniku geometrických tvarov rúbaní, zároveň zlepšujeme podmienky pre biodiverzitu lesných porastov a aj ich atraktívnosť pre návštevníkov lesa. 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 smtClean="0"/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 smtClean="0"/>
              <a:t>Ponechávame významne stromy (vek, tvar, objem...)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 smtClean="0"/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 smtClean="0"/>
              <a:t>Predĺžením obnovnej doby a účelovou ťažbou aj cieľových jedincov s hrúbkovými dimenziami cez 50 cm minimálne zachováme resp. optimalizujeme ekonomické úžitky z daných porastov. 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89152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2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/>
              <a:t>Koncepcie obhospodarovania v záverečnej fáze výchovy a obnovy lesných porastov</a:t>
            </a:r>
          </a:p>
        </p:txBody>
      </p:sp>
      <p:sp>
        <p:nvSpPr>
          <p:cNvPr id="9220" name="Zástupný symbol obsahu 3"/>
          <p:cNvSpPr>
            <a:spLocks noGrp="1"/>
          </p:cNvSpPr>
          <p:nvPr>
            <p:ph type="body" sz="half" idx="1"/>
          </p:nvPr>
        </p:nvSpPr>
        <p:spPr>
          <a:xfrm>
            <a:off x="827584" y="1772816"/>
            <a:ext cx="7772400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600" dirty="0" smtClean="0">
                <a:solidFill>
                  <a:schemeClr val="accent1">
                    <a:lumMod val="50000"/>
                  </a:schemeClr>
                </a:solidFill>
              </a:rPr>
              <a:t>Zmiešané porasty buka s dubom</a:t>
            </a:r>
            <a:endParaRPr lang="sk-SK" sz="2600" dirty="0" smtClean="0"/>
          </a:p>
          <a:p>
            <a:endParaRPr lang="sk-SK" dirty="0" smtClean="0"/>
          </a:p>
        </p:txBody>
      </p:sp>
      <p:sp>
        <p:nvSpPr>
          <p:cNvPr id="4" name="BlokTextu 3"/>
          <p:cNvSpPr txBox="1"/>
          <p:nvPr/>
        </p:nvSpPr>
        <p:spPr>
          <a:xfrm>
            <a:off x="611560" y="2852936"/>
            <a:ext cx="77768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 smtClean="0"/>
              <a:t>Účelovým výberom sa snažíme podporiť cieľové jedince dubov, tak aby dosiahli hrúbku cez 50 cm aj keď tým predĺžime obnovnú dobu porastov. Zároveň preferujeme prirodzenú obnovu duba. 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 smtClean="0"/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/>
              <a:t>V bukových častiach porastov sa snažíme dosiahnuť hodnotovým hospodárením  kvalitné bukové jedince s dimenziami nad 50 </a:t>
            </a:r>
            <a:r>
              <a:rPr lang="sk-SK" sz="2000" dirty="0" smtClean="0"/>
              <a:t>cm. Porasty po dosiahnutí cieľových hrúbok postupne obnovujeme. </a:t>
            </a:r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/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64732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/>
              <a:t>Koncepcie obhospodarovania v záverečnej fáze výchovy a obnovy lesných porastov</a:t>
            </a:r>
            <a:endParaRPr lang="sk-SK" b="1" dirty="0"/>
          </a:p>
        </p:txBody>
      </p:sp>
      <p:sp>
        <p:nvSpPr>
          <p:cNvPr id="9220" name="Zástupný symbol obsahu 3"/>
          <p:cNvSpPr>
            <a:spLocks noGrp="1"/>
          </p:cNvSpPr>
          <p:nvPr>
            <p:ph type="body" sz="half" idx="1"/>
          </p:nvPr>
        </p:nvSpPr>
        <p:spPr>
          <a:xfrm>
            <a:off x="899592" y="1916832"/>
            <a:ext cx="7772400" cy="648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Zmiešané porasty buka s jedľou</a:t>
            </a:r>
          </a:p>
          <a:p>
            <a:pPr marL="365760" lvl="1" indent="0">
              <a:buNone/>
            </a:pPr>
            <a:endParaRPr lang="sk-SK" sz="2400" dirty="0" smtClean="0"/>
          </a:p>
          <a:p>
            <a:endParaRPr lang="sk-SK" dirty="0" smtClean="0"/>
          </a:p>
        </p:txBody>
      </p:sp>
      <p:sp>
        <p:nvSpPr>
          <p:cNvPr id="4" name="BlokTextu 3"/>
          <p:cNvSpPr txBox="1"/>
          <p:nvPr/>
        </p:nvSpPr>
        <p:spPr>
          <a:xfrm>
            <a:off x="827584" y="2996952"/>
            <a:ext cx="77768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 smtClean="0"/>
              <a:t>Vo vhodných lokalitách sa usilujeme jednotlivým, alebo skupinovým výberom o zachovanie prirodzeného výskytu jedle a sprievodných cenných listnáčov. </a:t>
            </a:r>
          </a:p>
          <a:p>
            <a:pPr marL="342900" indent="-342900" algn="just">
              <a:buClr>
                <a:schemeClr val="accent1"/>
              </a:buClr>
            </a:pPr>
            <a:endParaRPr lang="sk-SK" sz="2000" dirty="0" smtClean="0"/>
          </a:p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 smtClean="0"/>
              <a:t>Postupnou hrúbkovou a výškovou diferenciáciou je možné v tomto type porastov dosiahnuť štruktúru výberkového lesa.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418569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/>
              <a:t>Koncepcie obhospodarovania v záverečnej fáze výchovy a obnovy lesných porastov</a:t>
            </a:r>
            <a:endParaRPr lang="sk-SK" b="1" dirty="0"/>
          </a:p>
        </p:txBody>
      </p:sp>
      <p:sp>
        <p:nvSpPr>
          <p:cNvPr id="4" name="Zástupný symbol obsahu 3"/>
          <p:cNvSpPr txBox="1">
            <a:spLocks/>
          </p:cNvSpPr>
          <p:nvPr/>
        </p:nvSpPr>
        <p:spPr>
          <a:xfrm>
            <a:off x="827584" y="2132856"/>
            <a:ext cx="7772400" cy="6480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Rovnorodé</a:t>
            </a:r>
            <a:r>
              <a:rPr kumimoji="0" lang="sk-SK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bučiny</a:t>
            </a: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539552" y="3140968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sk-SK" sz="2000" dirty="0" smtClean="0"/>
              <a:t>V rovnorodých bučinách prevláda snaha o hodnotové hospodárenie so zameraním na podporu cieľových stromov, pri postupnej výškovej a hrúbkovej diferenciácií porastu za predpokladu predĺženia obnovnej doby.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5335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b="1" dirty="0" smtClean="0"/>
              <a:t>Trendy potvrdzujúce správnosť prístupov prírode blízkeho hospodárenia</a:t>
            </a:r>
            <a:endParaRPr lang="sk-SK" b="1" dirty="0"/>
          </a:p>
        </p:txBody>
      </p:sp>
      <p:sp>
        <p:nvSpPr>
          <p:cNvPr id="4" name="BlokTextu 3"/>
          <p:cNvSpPr txBox="1"/>
          <p:nvPr/>
        </p:nvSpPr>
        <p:spPr>
          <a:xfrm>
            <a:off x="827584" y="3284984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 smtClean="0"/>
          </a:p>
          <a:p>
            <a:pPr algn="just">
              <a:buClr>
                <a:schemeClr val="accent1"/>
              </a:buClr>
            </a:pPr>
            <a:endParaRPr lang="sk-SK" sz="2000" dirty="0"/>
          </a:p>
        </p:txBody>
      </p:sp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905062"/>
              </p:ext>
            </p:extLst>
          </p:nvPr>
        </p:nvGraphicFramePr>
        <p:xfrm>
          <a:off x="1547664" y="2060848"/>
          <a:ext cx="5962650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712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b="1" dirty="0" smtClean="0"/>
              <a:t>Trendy potvrdzujúce správnosť prístupov prírode blízkeho hospodárenia</a:t>
            </a:r>
            <a:endParaRPr lang="sk-SK" b="1" dirty="0"/>
          </a:p>
        </p:txBody>
      </p:sp>
      <p:sp>
        <p:nvSpPr>
          <p:cNvPr id="4" name="BlokTextu 3"/>
          <p:cNvSpPr txBox="1"/>
          <p:nvPr/>
        </p:nvSpPr>
        <p:spPr>
          <a:xfrm>
            <a:off x="827584" y="3284984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sk-SK" sz="2000" dirty="0" smtClean="0"/>
          </a:p>
          <a:p>
            <a:pPr algn="just">
              <a:buClr>
                <a:schemeClr val="accent1"/>
              </a:buClr>
            </a:pPr>
            <a:endParaRPr lang="sk-SK" sz="2000" dirty="0"/>
          </a:p>
        </p:txBody>
      </p:sp>
      <p:graphicFrame>
        <p:nvGraphicFramePr>
          <p:cNvPr id="6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9782039"/>
              </p:ext>
            </p:extLst>
          </p:nvPr>
        </p:nvGraphicFramePr>
        <p:xfrm>
          <a:off x="1115616" y="1844824"/>
          <a:ext cx="669106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196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b="1" dirty="0" smtClean="0"/>
              <a:t>Faktory najväčšou mierou ovplyvňujúce uplatňovanie metód prírode blízkeho hospodárenia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Zmena myslenia, tvorivosť, kreativita.</a:t>
            </a:r>
          </a:p>
          <a:p>
            <a:r>
              <a:rPr lang="sk-SK" dirty="0" smtClean="0"/>
              <a:t>Stav infraštruktúry približovacích ciest a rozčleňovacích liniek.</a:t>
            </a:r>
          </a:p>
          <a:p>
            <a:r>
              <a:rPr lang="sk-SK" dirty="0" smtClean="0"/>
              <a:t>Nutná zmena technológií, zvýšenie nákladov na ťažbovú činnosť.</a:t>
            </a:r>
          </a:p>
          <a:p>
            <a:r>
              <a:rPr lang="sk-SK" dirty="0" smtClean="0"/>
              <a:t>Problematická realizácia v extrémnejších terénnych pomeroch.</a:t>
            </a:r>
          </a:p>
          <a:p>
            <a:r>
              <a:rPr lang="sk-SK" dirty="0" smtClean="0"/>
              <a:t>Postupy náročnejšie na čas.</a:t>
            </a:r>
          </a:p>
          <a:p>
            <a:r>
              <a:rPr lang="sk-SK" dirty="0" smtClean="0"/>
              <a:t>Únosná miera poškodenia stojacich stromov, prirodzených nárastov a mladín.</a:t>
            </a:r>
          </a:p>
          <a:p>
            <a:r>
              <a:rPr lang="sk-SK" dirty="0" smtClean="0"/>
              <a:t>Nutnosť zmeny predpisov </a:t>
            </a:r>
            <a:r>
              <a:rPr lang="sk-SK" dirty="0" err="1" smtClean="0"/>
              <a:t>PSoL</a:t>
            </a:r>
            <a:r>
              <a:rPr lang="sk-SK" dirty="0" smtClean="0"/>
              <a:t>, vyššia administratíva.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9692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467544" y="404664"/>
            <a:ext cx="53285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k-SK" sz="3000" b="1" cap="small" dirty="0" smtClean="0">
                <a:solidFill>
                  <a:srgbClr val="EA157A">
                    <a:lumMod val="50000"/>
                  </a:srgbClr>
                </a:solidFill>
                <a:ea typeface="+mj-ea"/>
                <a:cs typeface="+mj-cs"/>
              </a:rPr>
              <a:t>Ďakujeme za pozornosť</a:t>
            </a:r>
            <a:endParaRPr lang="sk-SK" sz="3000" b="1" cap="small" dirty="0">
              <a:solidFill>
                <a:srgbClr val="EA157A">
                  <a:lumMod val="50000"/>
                </a:srgbClr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2864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dobené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Zdoben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Zdoben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2721</TotalTime>
  <Words>596</Words>
  <Application>Microsoft Office PowerPoint</Application>
  <PresentationFormat>Prezentácia na obrazovke (4:3)</PresentationFormat>
  <Paragraphs>182</Paragraphs>
  <Slides>19</Slides>
  <Notes>1</Notes>
  <HiddenSlides>0</HiddenSlides>
  <MMClips>0</MMClips>
  <ScaleCrop>false</ScaleCrop>
  <HeadingPairs>
    <vt:vector size="8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8" baseType="lpstr">
      <vt:lpstr>Arial</vt:lpstr>
      <vt:lpstr>Arial CE</vt:lpstr>
      <vt:lpstr>Calibri</vt:lpstr>
      <vt:lpstr>Century Schoolbook</vt:lpstr>
      <vt:lpstr>Courier New</vt:lpstr>
      <vt:lpstr>Wingdings</vt:lpstr>
      <vt:lpstr>Wingdings 2</vt:lpstr>
      <vt:lpstr>Zdobené</vt:lpstr>
      <vt:lpstr>Microsoft Excel 97-2003 Worksheet</vt:lpstr>
      <vt:lpstr>  PRO SILVA Mestské lesy Košice a.s.</vt:lpstr>
      <vt:lpstr>Základné údaje o podniku</vt:lpstr>
      <vt:lpstr>Obhospodarovaný lesný majetok</vt:lpstr>
      <vt:lpstr>Ochrana prírody</vt:lpstr>
      <vt:lpstr>Kategórie lesa</vt:lpstr>
      <vt:lpstr>Plošné zastúpenie drevín listnaté 86%, ihličnaté 14%</vt:lpstr>
      <vt:lpstr>Plošné zastúpenie porastov podľa vekových stupňov v %</vt:lpstr>
      <vt:lpstr>zásoby porastov podľa vekových stupňov v %</vt:lpstr>
      <vt:lpstr>Ťažbová činnosť</vt:lpstr>
      <vt:lpstr>Mestské Lesy Košice a.s.</vt:lpstr>
      <vt:lpstr>Objekty Pro Silva ML Košice a.s.</vt:lpstr>
      <vt:lpstr>Koncepcie obhospodarovania v záverečnej fáze výchovy a obnovy lesných porastov</vt:lpstr>
      <vt:lpstr>Koncepcie obhospodarovania v záverečnej fáze výchovy a obnovy lesných porastov</vt:lpstr>
      <vt:lpstr>Koncepcie obhospodarovania v záverečnej fáze výchovy a obnovy lesných porastov</vt:lpstr>
      <vt:lpstr>Koncepcie obhospodarovania v záverečnej fáze výchovy a obnovy lesných porastov</vt:lpstr>
      <vt:lpstr>Trendy potvrdzujúce správnosť prístupov prírode blízkeho hospodárenia</vt:lpstr>
      <vt:lpstr>Trendy potvrdzujúce správnosť prístupov prírode blízkeho hospodárenia</vt:lpstr>
      <vt:lpstr>Faktory najväčšou mierou ovplyvňujúce uplatňovanie metód prírode blízkeho hospodárenia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Preuser</dc:creator>
  <cp:lastModifiedBy>Pouzivatel</cp:lastModifiedBy>
  <cp:revision>167</cp:revision>
  <cp:lastPrinted>2014-05-15T11:32:19Z</cp:lastPrinted>
  <dcterms:created xsi:type="dcterms:W3CDTF">2013-06-13T06:39:42Z</dcterms:created>
  <dcterms:modified xsi:type="dcterms:W3CDTF">2014-05-20T11:21:36Z</dcterms:modified>
</cp:coreProperties>
</file>